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73" r:id="rId8"/>
    <p:sldId id="265" r:id="rId9"/>
    <p:sldId id="274" r:id="rId10"/>
    <p:sldId id="275" r:id="rId11"/>
    <p:sldId id="276" r:id="rId12"/>
    <p:sldId id="266" r:id="rId13"/>
    <p:sldId id="27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3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91A2-A1F9-4DA4-8D7A-707BA78FB1EB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FBDCF-C0A0-43EA-AC01-91EF9B2D2E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45985-933E-4A9B-AE0A-00AB73914146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26EDD-3E7C-46E1-BC0F-EFD9FC1D8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023BA-E68D-4209-8737-B34614A53E4A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E821A-4E88-4DFD-B907-C5B503533B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D2F7-1F2D-4CE0-8632-CB8779B9E705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F7EC9-482C-4118-842B-88512B5EEB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3FF1-CEFD-4B0A-ADA4-833DF2A9B775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F1F8C-6A6E-4143-9E3F-E396B1FACA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B7B8-F084-4DDF-A838-F39CD51388CC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87539-F4BE-4221-9B02-5D06A4783C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72B8-654D-4431-BAB2-E07CF43C7B07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43741-2EEE-4594-9F29-0AFD58FD3C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1DD19-5E88-499B-80E9-23C6B6760625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29AB0-CDD5-4040-83E6-993637B129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B53CB-8125-4C51-BFEF-88180648D444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725CC-293D-4562-B906-40A0715E14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C95CB-B996-42B9-B40B-146B2E8A9AF8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4560C-9035-4DD9-B9B0-EDD9D26251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B17C-6FD8-4986-8E81-1D9CE82B4D36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C1EF5-FD26-4705-9624-F0FAA04123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1EDB2F-055C-4A2D-988F-1A84F0C20E20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2FC8B7E-4794-4A90-B63E-9D0DA51F4D7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386662" cy="1428759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«Обеспечение педагогической поддержки раннего семейного воспитания в условиях ДОУ»</a:t>
            </a:r>
            <a: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                                                  </a:t>
            </a:r>
            <a:br>
              <a:rPr lang="ru-RU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363" y="6016625"/>
            <a:ext cx="3271837" cy="841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0_bf884_30f5dbd9_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672" y="3356992"/>
            <a:ext cx="4392488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Муниципальное бюджетное дошкольное образовательное учреждение  </a:t>
            </a:r>
          </a:p>
          <a:p>
            <a:r>
              <a:rPr lang="ru-RU" sz="2000" b="1" dirty="0" smtClean="0"/>
              <a:t>                           детский сад  № 229</a:t>
            </a:r>
            <a:endParaRPr lang="ru-RU" sz="2000" dirty="0"/>
          </a:p>
        </p:txBody>
      </p:sp>
      <p:pic>
        <p:nvPicPr>
          <p:cNvPr id="32770" name="Picture 2" descr="C:\Users\User\Desktop\IMG_0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429000"/>
            <a:ext cx="4357718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42844" y="0"/>
            <a:ext cx="4968875" cy="16351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«ИНТЕРНЕТ МАЛЫШ»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Лекотека для родителей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1714488"/>
            <a:ext cx="5857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 работы –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консультирование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которое помогает родителям получить своевременные ответы по наиболее актуальным вопросам воспитания и развития маленьких детей, не только в устной форме или печатном исполнении, в рамках программы на сайте ДОУ организовано и Интернет консультирование родителей, имеющих детей раннего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Ссылка на сайт МБДОУ д/с № 229: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http://ds_229_ulyanovsk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a2b2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42844" y="0"/>
            <a:ext cx="4968875" cy="19288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«ЖДЁМ ТЕБЯ, МАЛЫШ»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Клуб для семей ожидающих появление ребёнка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785794"/>
            <a:ext cx="35004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клуба направлено для работы с будущими мамами с целью формирования у них осознанного материнства, элементарных знаний в области педиатрии, гигиены, педагогики раннего возраста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dns\Desktop\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5786" y="2143116"/>
            <a:ext cx="3500462" cy="3168649"/>
          </a:xfrm>
          <a:prstGeom prst="rect">
            <a:avLst/>
          </a:prstGeom>
          <a:noFill/>
        </p:spPr>
      </p:pic>
      <p:pic>
        <p:nvPicPr>
          <p:cNvPr id="6" name="Picture 3" descr="C:\Users\dns\Desktop\1256913458_16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876"/>
            <a:ext cx="38147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2123728" y="0"/>
            <a:ext cx="4464496" cy="3267744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Наши достижения</a:t>
            </a: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2051050" y="3244850"/>
            <a:ext cx="2233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1" hangingPunct="1"/>
            <a:endParaRPr lang="ru-RU" b="1" dirty="0">
              <a:solidFill>
                <a:srgbClr val="002060"/>
              </a:solidFill>
              <a:ea typeface="Calibri" pitchFamily="34" charset="0"/>
            </a:endParaRPr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5364163" y="3384550"/>
            <a:ext cx="2808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1" hangingPunct="1"/>
            <a:endParaRPr lang="ru-RU" b="1" dirty="0">
              <a:solidFill>
                <a:srgbClr val="002060"/>
              </a:solidFill>
              <a:ea typeface="Calibri" pitchFamily="34" charset="0"/>
            </a:endParaRPr>
          </a:p>
        </p:txBody>
      </p:sp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3132138" y="5148263"/>
            <a:ext cx="4248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1" hangingPunct="1"/>
            <a:endParaRPr lang="ru-RU" b="1" dirty="0">
              <a:solidFill>
                <a:srgbClr val="002060"/>
              </a:solidFill>
              <a:ea typeface="Calibri" pitchFamily="34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268538" y="2205038"/>
            <a:ext cx="730250" cy="1079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6659563" y="2060575"/>
            <a:ext cx="731837" cy="12160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2" descr="E:\сканирование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962" y="3481558"/>
            <a:ext cx="2066002" cy="284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E:\сканирование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948" y="3537118"/>
            <a:ext cx="1947066" cy="275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сканирование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796" y="3192325"/>
            <a:ext cx="2342026" cy="325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2123728" y="0"/>
            <a:ext cx="4464496" cy="3267744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Наши достижения</a:t>
            </a: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2051050" y="3244850"/>
            <a:ext cx="2233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1" hangingPunct="1"/>
            <a:endParaRPr lang="ru-RU" b="1" dirty="0">
              <a:solidFill>
                <a:srgbClr val="002060"/>
              </a:solidFill>
              <a:ea typeface="Calibri" pitchFamily="34" charset="0"/>
            </a:endParaRPr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5364163" y="3384550"/>
            <a:ext cx="2808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1" hangingPunct="1"/>
            <a:endParaRPr lang="ru-RU" b="1" dirty="0">
              <a:solidFill>
                <a:srgbClr val="002060"/>
              </a:solidFill>
              <a:ea typeface="Calibri" pitchFamily="34" charset="0"/>
            </a:endParaRPr>
          </a:p>
        </p:txBody>
      </p:sp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3132138" y="5148263"/>
            <a:ext cx="4248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1" hangingPunct="1"/>
            <a:endParaRPr lang="ru-RU" b="1" dirty="0">
              <a:solidFill>
                <a:srgbClr val="002060"/>
              </a:solidFill>
              <a:ea typeface="Calibri" pitchFamily="34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268538" y="2205038"/>
            <a:ext cx="730250" cy="1079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6659563" y="2060575"/>
            <a:ext cx="731837" cy="12160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Содержимое 4" descr="приказ на конкурс 005.jpg"/>
          <p:cNvPicPr>
            <a:picLocks noChangeAspect="1"/>
          </p:cNvPicPr>
          <p:nvPr/>
        </p:nvPicPr>
        <p:blipFill>
          <a:blip r:embed="rId2" cstate="print"/>
          <a:srcRect l="17807" t="14698" r="16054" b="792"/>
          <a:stretch>
            <a:fillRect/>
          </a:stretch>
        </p:blipFill>
        <p:spPr>
          <a:xfrm>
            <a:off x="1643042" y="3214686"/>
            <a:ext cx="300039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сканирование0026.jpg"/>
          <p:cNvPicPr>
            <a:picLocks noChangeAspect="1" noChangeArrowheads="1"/>
          </p:cNvPicPr>
          <p:nvPr/>
        </p:nvPicPr>
        <p:blipFill>
          <a:blip r:embed="rId3"/>
          <a:srcRect l="12166" t="22917" r="20918" b="4166"/>
          <a:stretch>
            <a:fillRect/>
          </a:stretch>
        </p:blipFill>
        <p:spPr bwMode="auto">
          <a:xfrm>
            <a:off x="5072063" y="3286124"/>
            <a:ext cx="2924175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конечная звезда 1"/>
          <p:cNvSpPr/>
          <p:nvPr/>
        </p:nvSpPr>
        <p:spPr>
          <a:xfrm>
            <a:off x="827088" y="0"/>
            <a:ext cx="7031060" cy="2143116"/>
          </a:xfrm>
          <a:prstGeom prst="star6">
            <a:avLst>
              <a:gd name="adj" fmla="val 36623"/>
              <a:gd name="hf" fmla="val 1154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Добро пожаловать в наш детский сад!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Наш девиз в работе дружной: «Развивать, учить, творить, жить с душою и любовью, помогать, не навредить!!!»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859338" y="1341438"/>
            <a:ext cx="4105275" cy="2879725"/>
          </a:xfrm>
          <a:prstGeom prst="cloudCallout">
            <a:avLst>
              <a:gd name="adj1" fmla="val -56291"/>
              <a:gd name="adj2" fmla="val -355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0" y="1773238"/>
            <a:ext cx="3492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1" hangingPunct="1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ea typeface="Calibri" pitchFamily="34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1917625">
            <a:off x="3892550" y="2287588"/>
            <a:ext cx="800100" cy="13176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8532813" y="3141663"/>
            <a:ext cx="611187" cy="14398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2" descr="F:\11111\IMG_0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900848"/>
            <a:ext cx="2571768" cy="1677240"/>
          </a:xfrm>
          <a:prstGeom prst="rect">
            <a:avLst/>
          </a:prstGeom>
          <a:noFill/>
        </p:spPr>
      </p:pic>
      <p:pic>
        <p:nvPicPr>
          <p:cNvPr id="35843" name="Picture 3" descr="F:\11111\IMG_0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714728"/>
            <a:ext cx="3929090" cy="3143272"/>
          </a:xfrm>
          <a:prstGeom prst="rect">
            <a:avLst/>
          </a:prstGeom>
          <a:noFill/>
        </p:spPr>
      </p:pic>
      <p:pic>
        <p:nvPicPr>
          <p:cNvPr id="35844" name="Picture 4" descr="F:\11111\IMG_06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429132"/>
            <a:ext cx="2786082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0-tub-ru.yandex.net/i?id=305499065-05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0"/>
            <a:ext cx="81375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23728" y="5661248"/>
            <a:ext cx="66816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Спасибо за внимание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857356" y="0"/>
            <a:ext cx="6215106" cy="364331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2009 по 2014 годы коллектив детского сада работал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рамках областной программы РИП над темой: «Обеспечение педагогической поддержки раннего семейного воспитания в условиях ДОУ»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908175" y="4149725"/>
            <a:ext cx="6048375" cy="270827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87824" y="4576192"/>
            <a:ext cx="4320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indent="450850" algn="just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2014 года детский сад является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Областным научно- методическим центром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476375" y="1125538"/>
            <a:ext cx="2808288" cy="230346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3635375" y="0"/>
            <a:ext cx="3146425" cy="1223963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857752" y="1142984"/>
            <a:ext cx="3460747" cy="294640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857752" y="4357695"/>
            <a:ext cx="3571900" cy="250030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071538" y="4429132"/>
            <a:ext cx="3433762" cy="214313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3.Расширение индивидуальных образовательных возможностей детей раннего возраста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Rectangle 1"/>
          <p:cNvSpPr>
            <a:spLocks noChangeArrowheads="1"/>
          </p:cNvSpPr>
          <p:nvPr/>
        </p:nvSpPr>
        <p:spPr bwMode="auto">
          <a:xfrm>
            <a:off x="1571604" y="1357298"/>
            <a:ext cx="264003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1.Создание и расширение механизма участия семьи в воспитании детей раннего возраста в условиях ДОУ </a:t>
            </a:r>
            <a:endParaRPr lang="ru-RU" b="1" dirty="0">
              <a:solidFill>
                <a:srgbClr val="002060"/>
              </a:solidFill>
              <a:ea typeface="Calibri" pitchFamily="34" charset="0"/>
            </a:endParaRPr>
          </a:p>
        </p:txBody>
      </p:sp>
      <p:sp>
        <p:nvSpPr>
          <p:cNvPr id="4105" name="Rectangle 2"/>
          <p:cNvSpPr>
            <a:spLocks noChangeArrowheads="1"/>
          </p:cNvSpPr>
          <p:nvPr/>
        </p:nvSpPr>
        <p:spPr bwMode="auto">
          <a:xfrm>
            <a:off x="4857752" y="1571612"/>
            <a:ext cx="34290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40000" algn="ctr" eaLnBrk="1" hangingPunct="1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основ родительской культуры, повышение педагогического уровня семьи, её воспитательного потенциала как основы качественного образования ребёнка раннего возраста</a:t>
            </a:r>
            <a:endParaRPr lang="ru-RU" b="1" dirty="0">
              <a:solidFill>
                <a:srgbClr val="002060"/>
              </a:solidFill>
              <a:ea typeface="Calibri" pitchFamily="34" charset="0"/>
            </a:endParaRPr>
          </a:p>
        </p:txBody>
      </p:sp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4929190" y="4572009"/>
            <a:ext cx="34290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4.Внедрение моделей, содержания и технологий , обеспечивающих педагогическую поддержку раннего семейного воспитания.</a:t>
            </a:r>
            <a:endParaRPr lang="ru-RU" b="1" dirty="0">
              <a:solidFill>
                <a:srgbClr val="002060"/>
              </a:solidFill>
              <a:ea typeface="Calibri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1258888" y="0"/>
            <a:ext cx="6697662" cy="2708275"/>
          </a:xfrm>
          <a:prstGeom prst="downArrowCallout">
            <a:avLst>
              <a:gd name="adj1" fmla="val 25000"/>
              <a:gd name="adj2" fmla="val 24519"/>
              <a:gd name="adj3" fmla="val 31417"/>
              <a:gd name="adj4" fmla="val 612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принципы программы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«МАЛЫШ»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000232" y="2714620"/>
            <a:ext cx="6121400" cy="72072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-взаимное доверие и интенсивное взаимодействие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000232" y="3571876"/>
            <a:ext cx="6049963" cy="126047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051050" y="5013325"/>
            <a:ext cx="6049963" cy="70169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Rectangle 1"/>
          <p:cNvSpPr>
            <a:spLocks noChangeArrowheads="1"/>
          </p:cNvSpPr>
          <p:nvPr/>
        </p:nvSpPr>
        <p:spPr bwMode="auto">
          <a:xfrm rot="10800000" flipV="1">
            <a:off x="2273896" y="4006281"/>
            <a:ext cx="5494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-открытость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95513" y="5157788"/>
            <a:ext cx="5868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-конфиденциальность</a:t>
            </a:r>
            <a:endParaRPr lang="ru-RU" sz="2000" b="1" dirty="0">
              <a:solidFill>
                <a:srgbClr val="002060"/>
              </a:solidFill>
              <a:ea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2285984" y="500043"/>
            <a:ext cx="5429288" cy="135732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-гуманность и особая забота о растущем ребёнке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071670" y="2500306"/>
            <a:ext cx="6049963" cy="135732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индивидуализация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051050" y="4357695"/>
            <a:ext cx="6049963" cy="135732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95513" y="4714884"/>
            <a:ext cx="58689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-единство воспитательных и образовательных воздействий</a:t>
            </a:r>
            <a:endParaRPr lang="ru-RU" sz="2000" b="1" dirty="0">
              <a:solidFill>
                <a:srgbClr val="002060"/>
              </a:solidFill>
              <a:ea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124075" y="188913"/>
            <a:ext cx="4679950" cy="149066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раздела программы: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 rot="20727149">
            <a:off x="1582738" y="3487738"/>
            <a:ext cx="4240212" cy="2619375"/>
          </a:xfrm>
          <a:prstGeom prst="wedgeEllipseCallout">
            <a:avLst>
              <a:gd name="adj1" fmla="val 32939"/>
              <a:gd name="adj2" fmla="val -1049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МАЛЫШ * ОК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-группа совместного пребывания для детей от 1 до 2,5 лет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 rot="20490746">
            <a:off x="4918494" y="1872211"/>
            <a:ext cx="3792538" cy="3348038"/>
          </a:xfrm>
          <a:prstGeom prst="wedgeEllipseCallout">
            <a:avLst>
              <a:gd name="adj1" fmla="val -24415"/>
              <a:gd name="adj2" fmla="val -672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 rot="10800000" flipV="1">
            <a:off x="5057033" y="3069711"/>
            <a:ext cx="34559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 eaLnBrk="1" hangingPunct="1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МАЛЫШ </a:t>
            </a:r>
          </a:p>
          <a:p>
            <a:pPr indent="450850" algn="just"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-клуб молодой семьи</a:t>
            </a:r>
          </a:p>
          <a:p>
            <a:pPr indent="450850" algn="ctr" eaLnBrk="1" hangingPunct="1"/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ьная выноска 10"/>
          <p:cNvSpPr/>
          <p:nvPr/>
        </p:nvSpPr>
        <p:spPr>
          <a:xfrm rot="20524483">
            <a:off x="871651" y="2732062"/>
            <a:ext cx="4240212" cy="2619375"/>
          </a:xfrm>
          <a:prstGeom prst="wedgeEllipseCallout">
            <a:avLst>
              <a:gd name="adj1" fmla="val 32939"/>
              <a:gd name="adj2" fmla="val -1049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 МАЛЫШ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лекотека для родителей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4357686" y="785794"/>
            <a:ext cx="3780027" cy="3385458"/>
          </a:xfrm>
          <a:prstGeom prst="wedgeEllipseCallout">
            <a:avLst>
              <a:gd name="adj1" fmla="val -24415"/>
              <a:gd name="adj2" fmla="val -672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450850"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ЖДЁМ ТЕБЯ, МАЛЫШ</a:t>
            </a:r>
          </a:p>
          <a:p>
            <a:pPr indent="450850" algn="ctr"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клуб с семьями 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ожидающих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появление ребёнка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0" y="0"/>
            <a:ext cx="4968875" cy="16351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«МАЛЫШ *ОК»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Группа совместного пребывания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857232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Форма работы  - </a:t>
            </a:r>
            <a:r>
              <a:rPr lang="ru-RU" b="1" dirty="0" smtClean="0">
                <a:solidFill>
                  <a:srgbClr val="FFC000"/>
                </a:solidFill>
              </a:rPr>
              <a:t>совместная деятельность педагога, детей раннего возраста и родителей</a:t>
            </a:r>
            <a:r>
              <a:rPr lang="ru-RU" b="1" dirty="0" smtClean="0"/>
              <a:t> в условиях ДОУ, которая обеспечивает условия для обучения родителей практическим навыкам и умениям </a:t>
            </a:r>
            <a:endParaRPr lang="ru-RU" dirty="0"/>
          </a:p>
        </p:txBody>
      </p:sp>
      <p:pic>
        <p:nvPicPr>
          <p:cNvPr id="29697" name="Picture 1" descr="C:\Users\User\Desktop\IMG_0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3571900" cy="3143272"/>
          </a:xfrm>
          <a:prstGeom prst="rect">
            <a:avLst/>
          </a:prstGeom>
          <a:noFill/>
        </p:spPr>
      </p:pic>
      <p:pic>
        <p:nvPicPr>
          <p:cNvPr id="29699" name="Picture 3" descr="F:\11111\IMG_0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3786150" cy="2524124"/>
          </a:xfrm>
          <a:prstGeom prst="rect">
            <a:avLst/>
          </a:prstGeom>
          <a:noFill/>
        </p:spPr>
      </p:pic>
      <p:pic>
        <p:nvPicPr>
          <p:cNvPr id="29700" name="Picture 4" descr="F:\11111\IMG_0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572008"/>
            <a:ext cx="3214710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42844" y="0"/>
            <a:ext cx="4968875" cy="16351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«НАШ МАЛЫШ»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Клуб для родителей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785794"/>
            <a:ext cx="35004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клуба в форме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тренингов, практикумов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проблеме раннего семейного воспитания обеспечивает повышение теоретических знаний и практических умений родителей в области воспитания и развития детей раннего возраста. Встречи обогащают родителей положительным опытом семейного воспитания, развивают собственную педагогическую деятельность, помогают установить взаимодействие с собственными детьми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Рисунок 6" descr="D:\ФОТО\садик\клуб\P1050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2910" y="2285992"/>
            <a:ext cx="4000528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379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                             Тема «Обеспечение педагогической поддержки раннего семейного воспитания в условиях ДОУ»..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</dc:creator>
  <cp:lastModifiedBy>Пользователь</cp:lastModifiedBy>
  <cp:revision>100</cp:revision>
  <dcterms:created xsi:type="dcterms:W3CDTF">2014-01-30T18:10:35Z</dcterms:created>
  <dcterms:modified xsi:type="dcterms:W3CDTF">2014-10-21T07:51:43Z</dcterms:modified>
</cp:coreProperties>
</file>